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11" Type="http://schemas.openxmlformats.org/officeDocument/2006/relationships/slide" Target="slides/slide7.xml"/><Relationship Id="rId22" Type="http://schemas.openxmlformats.org/officeDocument/2006/relationships/font" Target="fonts/Montserrat-boldItalic.fntdata"/><Relationship Id="rId10" Type="http://schemas.openxmlformats.org/officeDocument/2006/relationships/slide" Target="slides/slide6.xml"/><Relationship Id="rId21" Type="http://schemas.openxmlformats.org/officeDocument/2006/relationships/font" Target="fonts/Montserrat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Montserrat-regular.fntdata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Through our market </a:t>
            </a:r>
            <a:r>
              <a:rPr lang="en-GB"/>
              <a:t>research</a:t>
            </a:r>
            <a:r>
              <a:rPr lang="en-GB"/>
              <a:t> we found out that reporting is needed…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started with IoTubes.dk website which we are still </a:t>
            </a:r>
            <a:r>
              <a:rPr lang="en-GB"/>
              <a:t>working</a:t>
            </a:r>
            <a:r>
              <a:rPr lang="en-GB"/>
              <a:t> on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</a:t>
            </a:r>
            <a:r>
              <a:rPr lang="en-GB"/>
              <a:t>understood</a:t>
            </a:r>
            <a:r>
              <a:rPr lang="en-GB"/>
              <a:t> what is the hardware and </a:t>
            </a:r>
            <a:r>
              <a:rPr lang="en-GB"/>
              <a:t>software</a:t>
            </a:r>
            <a:r>
              <a:rPr lang="en-GB"/>
              <a:t> </a:t>
            </a:r>
            <a:r>
              <a:rPr lang="en-GB"/>
              <a:t>behind</a:t>
            </a:r>
            <a:r>
              <a:rPr lang="en-GB"/>
              <a:t> and as a result we have an initial idea how to move on 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Find the right people and penetrate the market fast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Develop solution….We want to </a:t>
            </a:r>
            <a:r>
              <a:rPr lang="en-GB"/>
              <a:t>differentiate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</a:t>
            </a:r>
            <a:r>
              <a:rPr lang="en-GB"/>
              <a:t>pharmaceutical</a:t>
            </a:r>
            <a:r>
              <a:rPr lang="en-GB"/>
              <a:t> market is big but we don’t know yet the limit of </a:t>
            </a:r>
            <a:r>
              <a:rPr lang="en-GB"/>
              <a:t>research</a:t>
            </a:r>
            <a:r>
              <a:rPr lang="en-GB"/>
              <a:t> and </a:t>
            </a:r>
            <a:r>
              <a:rPr lang="en-GB"/>
              <a:t>manufacturing</a:t>
            </a:r>
            <a:r>
              <a:rPr lang="en-GB"/>
              <a:t> in these </a:t>
            </a:r>
            <a:r>
              <a:rPr lang="en-GB"/>
              <a:t>pharmaceutical</a:t>
            </a:r>
            <a:r>
              <a:rPr lang="en-GB"/>
              <a:t> companies  and is hard to approach them.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We know already 10 big players the we could be interested in our product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 as </a:t>
            </a:r>
            <a:r>
              <a:rPr lang="en-GB"/>
              <a:t>functional</a:t>
            </a:r>
            <a:r>
              <a:rPr lang="en-GB"/>
              <a:t> as ours instead of chemicals they have soap and water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 are also the competitors that do what we do by hand </a:t>
            </a:r>
            <a:r>
              <a:rPr lang="en-GB"/>
              <a:t>which</a:t>
            </a:r>
            <a:r>
              <a:rPr lang="en-GB"/>
              <a:t> is less </a:t>
            </a:r>
            <a:r>
              <a:rPr lang="en-GB"/>
              <a:t>reputable</a:t>
            </a:r>
            <a:r>
              <a:rPr lang="en-GB"/>
              <a:t> and reliable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Relationship Id="rId4" Type="http://schemas.openxmlformats.org/officeDocument/2006/relationships/image" Target="../media/image26.png"/><Relationship Id="rId5" Type="http://schemas.openxmlformats.org/officeDocument/2006/relationships/image" Target="../media/image2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2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2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17.png"/><Relationship Id="rId5" Type="http://schemas.openxmlformats.org/officeDocument/2006/relationships/image" Target="../media/image4.png"/><Relationship Id="rId6" Type="http://schemas.openxmlformats.org/officeDocument/2006/relationships/image" Target="../media/image10.png"/><Relationship Id="rId7" Type="http://schemas.openxmlformats.org/officeDocument/2006/relationships/image" Target="../media/image3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6.png"/><Relationship Id="rId5" Type="http://schemas.openxmlformats.org/officeDocument/2006/relationships/image" Target="../media/image14.png"/><Relationship Id="rId6" Type="http://schemas.openxmlformats.org/officeDocument/2006/relationships/image" Target="../media/image11.png"/><Relationship Id="rId7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2775" y="4473950"/>
            <a:ext cx="800975" cy="4682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/>
        </p:nvSpPr>
        <p:spPr>
          <a:xfrm>
            <a:off x="131900" y="3948175"/>
            <a:ext cx="42183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Christopher Wolfgang Wild s180026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Jakub Brzosko s161116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Manuel Montoya Catala s162706</a:t>
            </a: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Maria Katsimitsi s171869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latin typeface="Montserrat"/>
                <a:ea typeface="Montserrat"/>
                <a:cs typeface="Montserrat"/>
                <a:sym typeface="Montserrat"/>
              </a:rPr>
              <a:t>Mathias Hald (CBS-maha16bf)</a:t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6" name="Shape 56"/>
          <p:cNvSpPr txBox="1"/>
          <p:nvPr/>
        </p:nvSpPr>
        <p:spPr>
          <a:xfrm>
            <a:off x="208275" y="3623875"/>
            <a:ext cx="1020300" cy="3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latin typeface="Montserrat"/>
                <a:ea typeface="Montserrat"/>
                <a:cs typeface="Montserrat"/>
                <a:sym typeface="Montserrat"/>
              </a:rPr>
              <a:t>Team 32</a:t>
            </a:r>
            <a:endParaRPr i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7" name="Shape 57"/>
          <p:cNvSpPr txBox="1"/>
          <p:nvPr/>
        </p:nvSpPr>
        <p:spPr>
          <a:xfrm>
            <a:off x="1110600" y="185450"/>
            <a:ext cx="68025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000">
                <a:latin typeface="Montserrat"/>
                <a:ea typeface="Montserrat"/>
                <a:cs typeface="Montserrat"/>
                <a:sym typeface="Montserrat"/>
              </a:rPr>
              <a:t>M</a:t>
            </a:r>
            <a:r>
              <a:rPr b="1" lang="en-GB" sz="2000">
                <a:latin typeface="Montserrat"/>
                <a:ea typeface="Montserrat"/>
                <a:cs typeface="Montserrat"/>
                <a:sym typeface="Montserrat"/>
              </a:rPr>
              <a:t>obile device for passivation, decontamination and resetting of industrial piping</a:t>
            </a:r>
            <a:endParaRPr b="1"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4">
            <a:alphaModFix/>
          </a:blip>
          <a:srcRect b="8609" l="6423" r="4970" t="8126"/>
          <a:stretch/>
        </p:blipFill>
        <p:spPr>
          <a:xfrm>
            <a:off x="2647698" y="1084770"/>
            <a:ext cx="3848604" cy="26948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" name="Shape 59"/>
          <p:cNvCxnSpPr/>
          <p:nvPr/>
        </p:nvCxnSpPr>
        <p:spPr>
          <a:xfrm>
            <a:off x="208275" y="3948175"/>
            <a:ext cx="1041300" cy="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Shape 61"/>
          <p:cNvSpPr/>
          <p:nvPr/>
        </p:nvSpPr>
        <p:spPr>
          <a:xfrm>
            <a:off x="8689350" y="4508575"/>
            <a:ext cx="331800" cy="468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Shape 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91491" y="4473950"/>
            <a:ext cx="1549259" cy="468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Shape 1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Traction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Shape 149"/>
          <p:cNvSpPr txBox="1"/>
          <p:nvPr/>
        </p:nvSpPr>
        <p:spPr>
          <a:xfrm>
            <a:off x="346025" y="1339350"/>
            <a:ext cx="3047100" cy="16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Industry demands consulted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Reporting 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Safety measures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FDA compliance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 gathering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Optimize cleaning time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3475563" y="1339350"/>
            <a:ext cx="2892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Website, Beta version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1" name="Shape 151"/>
          <p:cNvCxnSpPr/>
          <p:nvPr/>
        </p:nvCxnSpPr>
        <p:spPr>
          <a:xfrm>
            <a:off x="3359575" y="1339350"/>
            <a:ext cx="0" cy="334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2" name="Shape 152"/>
          <p:cNvCxnSpPr/>
          <p:nvPr/>
        </p:nvCxnSpPr>
        <p:spPr>
          <a:xfrm>
            <a:off x="6496725" y="1339350"/>
            <a:ext cx="0" cy="334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Shape 153"/>
          <p:cNvSpPr txBox="1"/>
          <p:nvPr/>
        </p:nvSpPr>
        <p:spPr>
          <a:xfrm>
            <a:off x="6844550" y="1328750"/>
            <a:ext cx="2031000" cy="13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50+ </a:t>
            </a:r>
            <a:r>
              <a:rPr lang="en-GB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stakeholders contacted</a:t>
            </a:r>
            <a:endParaRPr sz="11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13 </a:t>
            </a:r>
            <a:r>
              <a:rPr lang="en-GB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stakeholders met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r>
              <a:rPr lang="en-GB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potential client</a:t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4" name="Shape 154"/>
          <p:cNvCxnSpPr/>
          <p:nvPr/>
        </p:nvCxnSpPr>
        <p:spPr>
          <a:xfrm>
            <a:off x="3843313" y="2002550"/>
            <a:ext cx="205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 b="1538" l="709" r="709" t="25223"/>
          <a:stretch/>
        </p:blipFill>
        <p:spPr>
          <a:xfrm>
            <a:off x="3608700" y="2967250"/>
            <a:ext cx="2638900" cy="1531551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 txBox="1"/>
          <p:nvPr/>
        </p:nvSpPr>
        <p:spPr>
          <a:xfrm>
            <a:off x="3481700" y="2173500"/>
            <a:ext cx="2892900" cy="69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Hiring set of skills we were lacking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346025" y="3411625"/>
            <a:ext cx="2638800" cy="9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Sketch of IoT architecture created and consulted</a:t>
            </a:r>
            <a:endParaRPr sz="1800"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58" name="Shape 158"/>
          <p:cNvCxnSpPr/>
          <p:nvPr/>
        </p:nvCxnSpPr>
        <p:spPr>
          <a:xfrm>
            <a:off x="791000" y="3230850"/>
            <a:ext cx="205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59" name="Shape 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01407" y="2987375"/>
            <a:ext cx="2030896" cy="100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5" name="Shape 1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Future Goals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Shape 166"/>
          <p:cNvSpPr txBox="1"/>
          <p:nvPr/>
        </p:nvSpPr>
        <p:spPr>
          <a:xfrm>
            <a:off x="346025" y="1567950"/>
            <a:ext cx="3047100" cy="11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Developing IoT solution 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Buy the PLC card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Implement Cloud Services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Report creation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Montserrat"/>
              <a:buChar char="●"/>
            </a:pPr>
            <a:r>
              <a:rPr lang="en-GB" sz="12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Data handling</a:t>
            </a:r>
            <a:endParaRPr sz="12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1800" y="2896302"/>
            <a:ext cx="2310574" cy="12468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Shape 168"/>
          <p:cNvSpPr txBox="1"/>
          <p:nvPr/>
        </p:nvSpPr>
        <p:spPr>
          <a:xfrm>
            <a:off x="3793388" y="1567950"/>
            <a:ext cx="22143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Finishing website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69" name="Shape 169"/>
          <p:cNvCxnSpPr/>
          <p:nvPr/>
        </p:nvCxnSpPr>
        <p:spPr>
          <a:xfrm>
            <a:off x="3359575" y="1567950"/>
            <a:ext cx="0" cy="25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0" name="Shape 170"/>
          <p:cNvPicPr preferRelativeResize="0"/>
          <p:nvPr/>
        </p:nvPicPr>
        <p:blipFill rotWithShape="1">
          <a:blip r:embed="rId4">
            <a:alphaModFix/>
          </a:blip>
          <a:srcRect b="7902" l="3197" r="3570" t="2898"/>
          <a:stretch/>
        </p:blipFill>
        <p:spPr>
          <a:xfrm>
            <a:off x="3553925" y="2324550"/>
            <a:ext cx="2693222" cy="168102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Shape 171"/>
          <p:cNvCxnSpPr/>
          <p:nvPr/>
        </p:nvCxnSpPr>
        <p:spPr>
          <a:xfrm>
            <a:off x="6496725" y="1567950"/>
            <a:ext cx="0" cy="257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2" name="Shape 172"/>
          <p:cNvSpPr txBox="1"/>
          <p:nvPr/>
        </p:nvSpPr>
        <p:spPr>
          <a:xfrm>
            <a:off x="6782925" y="1567950"/>
            <a:ext cx="2025600" cy="25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Arduino system with PH sensor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Contact more customers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3" name="Shape 173"/>
          <p:cNvCxnSpPr/>
          <p:nvPr/>
        </p:nvCxnSpPr>
        <p:spPr>
          <a:xfrm>
            <a:off x="6678000" y="2914575"/>
            <a:ext cx="2054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Needs and Risks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Need: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Get to relevant stakeholders in time, and gather their input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Develop solution allowing data fetching from existing machines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Investigate and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assess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how to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differentiate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from competitors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Risks: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Not enough market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Not enough added value to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differentiate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Slow and costly development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Shape 1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Project Progression</a:t>
            </a:r>
            <a:endParaRPr/>
          </a:p>
        </p:txBody>
      </p:sp>
      <p:sp>
        <p:nvSpPr>
          <p:cNvPr id="186" name="Shape 18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7" name="Shape 187"/>
          <p:cNvPicPr preferRelativeResize="0"/>
          <p:nvPr/>
        </p:nvPicPr>
        <p:blipFill rotWithShape="1">
          <a:blip r:embed="rId3">
            <a:alphaModFix/>
          </a:blip>
          <a:srcRect b="0" l="0" r="1234" t="0"/>
          <a:stretch/>
        </p:blipFill>
        <p:spPr>
          <a:xfrm>
            <a:off x="173575" y="2278700"/>
            <a:ext cx="8730347" cy="139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Project Progression</a:t>
            </a:r>
            <a:endParaRPr/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2 people dropped in the first week.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Not subscription anymore (since they use it often)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Many Pharmaceutical companies in Denmark have their piping systems outside of Denmark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We got a new team-member with skills we were lacking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We created a website for promotion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Decided not to create mock-up, as spendings to gains ratio is not promising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Shape 1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Problem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2108125"/>
            <a:ext cx="5754900" cy="16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Pipelines in the Pharmaceutical Industry need cleaning every few days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It is costly to create a stationary unit for every pipeline system and they are not very flexible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700" y="1319263"/>
            <a:ext cx="2589599" cy="324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Technology</a:t>
            </a:r>
            <a:endParaRPr/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11700" y="1490375"/>
            <a:ext cx="4541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Cleaning-in-place mobile machine: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Mobility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: Fits through doors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Validation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: Printed document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Sensors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- ongoing monitoring and supervision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Passivation - 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ability to deal with intense chemicals.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8" name="Shape 78"/>
          <p:cNvPicPr preferRelativeResize="0"/>
          <p:nvPr/>
        </p:nvPicPr>
        <p:blipFill rotWithShape="1">
          <a:blip r:embed="rId3">
            <a:alphaModFix/>
          </a:blip>
          <a:srcRect b="8609" l="6423" r="4970" t="8126"/>
          <a:stretch/>
        </p:blipFill>
        <p:spPr>
          <a:xfrm>
            <a:off x="4853398" y="1585395"/>
            <a:ext cx="3848604" cy="26948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Market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More than 26000 full-time employees in pharma industry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More than 200 medtech companies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More than 90 million dkk worth of export per year in pharma industry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At least 10 big players we know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Market hard to penetrate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5" name="Shape 8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Customer</a:t>
            </a:r>
            <a:endParaRPr/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1837775" y="3375025"/>
            <a:ext cx="2245500" cy="8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Food and drinks manufacturers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Shape 9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300" y="1451913"/>
            <a:ext cx="1069726" cy="1069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7715" y="1451890"/>
            <a:ext cx="1069726" cy="106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7714" y="3271459"/>
            <a:ext cx="1069750" cy="1067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275" y="3270488"/>
            <a:ext cx="1069750" cy="10697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/>
        </p:nvSpPr>
        <p:spPr>
          <a:xfrm>
            <a:off x="1811675" y="1601563"/>
            <a:ext cx="2297700" cy="7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Pharmaceuticals manufacturers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6330450" y="1626780"/>
            <a:ext cx="2622300" cy="7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Piping/ factory manufacturers</a:t>
            </a:r>
            <a:endParaRPr sz="18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9" name="Shape 99"/>
          <p:cNvSpPr txBox="1"/>
          <p:nvPr/>
        </p:nvSpPr>
        <p:spPr>
          <a:xfrm>
            <a:off x="6330450" y="3375025"/>
            <a:ext cx="2207400" cy="86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Test and research facilities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0" name="Shape 100"/>
          <p:cNvCxnSpPr/>
          <p:nvPr/>
        </p:nvCxnSpPr>
        <p:spPr>
          <a:xfrm>
            <a:off x="291525" y="2921975"/>
            <a:ext cx="848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Shape 101"/>
          <p:cNvCxnSpPr/>
          <p:nvPr/>
        </p:nvCxnSpPr>
        <p:spPr>
          <a:xfrm>
            <a:off x="4359125" y="1124325"/>
            <a:ext cx="0" cy="3804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Competition</a:t>
            </a:r>
            <a:endParaRPr/>
          </a:p>
        </p:txBody>
      </p:sp>
      <p:sp>
        <p:nvSpPr>
          <p:cNvPr id="107" name="Shape 107"/>
          <p:cNvSpPr txBox="1"/>
          <p:nvPr>
            <p:ph idx="1" type="body"/>
          </p:nvPr>
        </p:nvSpPr>
        <p:spPr>
          <a:xfrm>
            <a:off x="389875" y="1246825"/>
            <a:ext cx="4440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Mobile CIP for food industry: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Not applicable to Pharma industry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Passivation Underdeveloped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  <a:p>
            <a:pPr indent="-342900" lvl="0" marL="457200" rtl="0">
              <a:spcBef>
                <a:spcPts val="1600"/>
              </a:spcBef>
              <a:spcAft>
                <a:spcPts val="0"/>
              </a:spcAft>
              <a:buSzPts val="1800"/>
              <a:buFont typeface="Montserrat"/>
              <a:buChar char="●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By-hand operations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Less reliable and reputable	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	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" name="Shape 109"/>
          <p:cNvPicPr preferRelativeResize="0"/>
          <p:nvPr/>
        </p:nvPicPr>
        <p:blipFill rotWithShape="1">
          <a:blip r:embed="rId3">
            <a:alphaModFix/>
          </a:blip>
          <a:srcRect b="14022" l="4586" r="4404" t="30465"/>
          <a:stretch/>
        </p:blipFill>
        <p:spPr>
          <a:xfrm>
            <a:off x="6114800" y="679475"/>
            <a:ext cx="2200250" cy="53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Shape 110"/>
          <p:cNvPicPr preferRelativeResize="0"/>
          <p:nvPr/>
        </p:nvPicPr>
        <p:blipFill rotWithShape="1">
          <a:blip r:embed="rId4">
            <a:alphaModFix/>
          </a:blip>
          <a:srcRect b="18573" l="10385" r="4904" t="0"/>
          <a:stretch/>
        </p:blipFill>
        <p:spPr>
          <a:xfrm>
            <a:off x="6582975" y="1274813"/>
            <a:ext cx="1432675" cy="82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Shape 111"/>
          <p:cNvPicPr preferRelativeResize="0"/>
          <p:nvPr/>
        </p:nvPicPr>
        <p:blipFill rotWithShape="1">
          <a:blip r:embed="rId5">
            <a:alphaModFix/>
          </a:blip>
          <a:srcRect b="15240" l="7229" r="2632" t="-1247"/>
          <a:stretch/>
        </p:blipFill>
        <p:spPr>
          <a:xfrm>
            <a:off x="5856189" y="2167650"/>
            <a:ext cx="2886237" cy="53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 rotWithShape="1">
          <a:blip r:embed="rId6">
            <a:alphaModFix/>
          </a:blip>
          <a:srcRect b="0" l="0" r="0" t="9115"/>
          <a:stretch/>
        </p:blipFill>
        <p:spPr>
          <a:xfrm>
            <a:off x="6083274" y="3382375"/>
            <a:ext cx="2263301" cy="5051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 rotWithShape="1">
          <a:blip r:embed="rId7">
            <a:alphaModFix/>
          </a:blip>
          <a:srcRect b="23176" l="0" r="0" t="20114"/>
          <a:stretch/>
        </p:blipFill>
        <p:spPr>
          <a:xfrm>
            <a:off x="5795515" y="3996625"/>
            <a:ext cx="2776285" cy="393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Shape 114"/>
          <p:cNvCxnSpPr/>
          <p:nvPr/>
        </p:nvCxnSpPr>
        <p:spPr>
          <a:xfrm>
            <a:off x="311700" y="3082900"/>
            <a:ext cx="8489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Business Model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Shape 1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2326" y="1211400"/>
            <a:ext cx="4059351" cy="348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Finances</a:t>
            </a:r>
            <a:endParaRPr/>
          </a:p>
        </p:txBody>
      </p:sp>
      <p:sp>
        <p:nvSpPr>
          <p:cNvPr id="127" name="Shape 127"/>
          <p:cNvSpPr txBox="1"/>
          <p:nvPr/>
        </p:nvSpPr>
        <p:spPr>
          <a:xfrm>
            <a:off x="208875" y="1013900"/>
            <a:ext cx="1422900" cy="3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075" y="1017725"/>
            <a:ext cx="7613975" cy="123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075" y="2401625"/>
            <a:ext cx="3667125" cy="990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4775" y="2401625"/>
            <a:ext cx="3648075" cy="657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Shape 1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8600" y="3544625"/>
            <a:ext cx="5174533" cy="111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Shape 13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80849" y="3544624"/>
            <a:ext cx="3586950" cy="786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Shape 1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Team and Partners</a:t>
            </a:r>
            <a:endParaRPr/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311700" y="1126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3450" y="3209075"/>
            <a:ext cx="4749138" cy="1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Shape 1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2" name="Shape 142"/>
          <p:cNvPicPr preferRelativeResize="0"/>
          <p:nvPr/>
        </p:nvPicPr>
        <p:blipFill rotWithShape="1">
          <a:blip r:embed="rId4">
            <a:alphaModFix/>
          </a:blip>
          <a:srcRect b="63317" l="2687" r="31284" t="16102"/>
          <a:stretch/>
        </p:blipFill>
        <p:spPr>
          <a:xfrm>
            <a:off x="332625" y="1167325"/>
            <a:ext cx="8390812" cy="1848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